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CCECFF"/>
    <a:srgbClr val="FFFFFF"/>
    <a:srgbClr val="6699FF"/>
    <a:srgbClr val="66FFFF"/>
    <a:srgbClr val="2065FE"/>
    <a:srgbClr val="CC00CC"/>
    <a:srgbClr val="FF99FF"/>
    <a:srgbClr val="9D2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56" autoAdjust="0"/>
    <p:restoredTop sz="94660"/>
  </p:normalViewPr>
  <p:slideViewPr>
    <p:cSldViewPr snapToGrid="0">
      <p:cViewPr varScale="1">
        <p:scale>
          <a:sx n="26" d="100"/>
          <a:sy n="26" d="100"/>
        </p:scale>
        <p:origin x="22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Sheet1!$C$48</c:f>
              <c:strCache>
                <c:ptCount val="1"/>
                <c:pt idx="0">
                  <c:v>Suppressed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8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Sheet1!$B$49:$B$51</c:f>
              <c:strCache>
                <c:ptCount val="3"/>
                <c:pt idx="0">
                  <c:v>Still on NNRTIs</c:v>
                </c:pt>
                <c:pt idx="1">
                  <c:v>ART naïve initiated on DTG</c:v>
                </c:pt>
                <c:pt idx="2">
                  <c:v>Switched from NNRTIs to DGT</c:v>
                </c:pt>
              </c:strCache>
            </c:strRef>
          </c:cat>
          <c:val>
            <c:numRef>
              <c:f>Sheet1!$C$49:$C$51</c:f>
              <c:numCache>
                <c:formatCode>General</c:formatCode>
                <c:ptCount val="3"/>
                <c:pt idx="0">
                  <c:v>95.1</c:v>
                </c:pt>
                <c:pt idx="1">
                  <c:v>90.7</c:v>
                </c:pt>
                <c:pt idx="2">
                  <c:v>95.8</c:v>
                </c:pt>
              </c:numCache>
            </c:numRef>
          </c:val>
          <c:extLst>
            <c:ext xmlns:c16="http://schemas.microsoft.com/office/drawing/2014/chart" uri="{C3380CC4-5D6E-409C-BE32-E72D297353CC}">
              <c16:uniqueId val="{00000000-F91A-4E90-8054-72917888B37D}"/>
            </c:ext>
          </c:extLst>
        </c:ser>
        <c:ser>
          <c:idx val="1"/>
          <c:order val="1"/>
          <c:tx>
            <c:strRef>
              <c:f>Sheet1!$D$48</c:f>
              <c:strCache>
                <c:ptCount val="1"/>
                <c:pt idx="0">
                  <c:v>Detectable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8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Sheet1!$B$49:$B$51</c:f>
              <c:strCache>
                <c:ptCount val="3"/>
                <c:pt idx="0">
                  <c:v>Still on NNRTIs</c:v>
                </c:pt>
                <c:pt idx="1">
                  <c:v>ART naïve initiated on DTG</c:v>
                </c:pt>
                <c:pt idx="2">
                  <c:v>Switched from NNRTIs to DGT</c:v>
                </c:pt>
              </c:strCache>
            </c:strRef>
          </c:cat>
          <c:val>
            <c:numRef>
              <c:f>Sheet1!$D$49:$D$51</c:f>
              <c:numCache>
                <c:formatCode>General</c:formatCode>
                <c:ptCount val="3"/>
                <c:pt idx="0">
                  <c:v>4.9000000000000004</c:v>
                </c:pt>
                <c:pt idx="1">
                  <c:v>9.3000000000000007</c:v>
                </c:pt>
                <c:pt idx="2">
                  <c:v>4.2</c:v>
                </c:pt>
              </c:numCache>
            </c:numRef>
          </c:val>
          <c:extLst>
            <c:ext xmlns:c16="http://schemas.microsoft.com/office/drawing/2014/chart" uri="{C3380CC4-5D6E-409C-BE32-E72D297353CC}">
              <c16:uniqueId val="{00000001-F91A-4E90-8054-72917888B37D}"/>
            </c:ext>
          </c:extLst>
        </c:ser>
        <c:dLbls>
          <c:showLegendKey val="0"/>
          <c:showVal val="0"/>
          <c:showCatName val="0"/>
          <c:showSerName val="0"/>
          <c:showPercent val="0"/>
          <c:showBubbleSize val="0"/>
        </c:dLbls>
        <c:gapWidth val="219"/>
        <c:overlap val="-27"/>
        <c:axId val="664262207"/>
        <c:axId val="664262623"/>
      </c:barChart>
      <c:catAx>
        <c:axId val="66426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chemeClr val="tx1"/>
                </a:solidFill>
                <a:latin typeface="+mn-lt"/>
                <a:ea typeface="+mn-ea"/>
                <a:cs typeface="+mn-cs"/>
              </a:defRPr>
            </a:pPr>
            <a:endParaRPr lang="de-DE"/>
          </a:p>
        </c:txPr>
        <c:crossAx val="664262623"/>
        <c:crosses val="autoZero"/>
        <c:auto val="1"/>
        <c:lblAlgn val="ctr"/>
        <c:lblOffset val="100"/>
        <c:noMultiLvlLbl val="0"/>
      </c:catAx>
      <c:valAx>
        <c:axId val="664262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800" b="1" i="0" u="none" strike="noStrike" kern="1200" baseline="0">
                    <a:solidFill>
                      <a:schemeClr val="tx1"/>
                    </a:solidFill>
                    <a:latin typeface="+mn-lt"/>
                    <a:ea typeface="+mn-ea"/>
                    <a:cs typeface="+mn-cs"/>
                  </a:defRPr>
                </a:pPr>
                <a:r>
                  <a:rPr lang="en-US" sz="4800" b="1">
                    <a:solidFill>
                      <a:schemeClr val="tx1"/>
                    </a:solidFill>
                  </a:rPr>
                  <a:t>Percentages</a:t>
                </a:r>
              </a:p>
            </c:rich>
          </c:tx>
          <c:overlay val="0"/>
          <c:spPr>
            <a:noFill/>
            <a:ln>
              <a:noFill/>
            </a:ln>
            <a:effectLst/>
          </c:spPr>
          <c:txPr>
            <a:bodyPr rot="-5400000" spcFirstLastPara="1" vertOverflow="ellipsis" vert="horz" wrap="square" anchor="ctr" anchorCtr="1"/>
            <a:lstStyle/>
            <a:p>
              <a:pPr>
                <a:defRPr sz="4800" b="1"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64262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4400" b="1" i="0" u="none" strike="noStrike" kern="1200" baseline="0">
              <a:solidFill>
                <a:schemeClr val="tx1"/>
              </a:solidFill>
              <a:latin typeface="+mn-lt"/>
              <a:ea typeface="+mn-ea"/>
              <a:cs typeface="+mn-cs"/>
            </a:defRPr>
          </a:pPr>
          <a:endParaRPr lang="de-DE"/>
        </a:p>
      </c:txPr>
    </c:legend>
    <c:plotVisOnly val="1"/>
    <c:dispBlanksAs val="gap"/>
    <c:showDLblsOverMax val="0"/>
  </c:chart>
  <c:spPr>
    <a:noFill/>
    <a:ln>
      <a:solidFill>
        <a:schemeClr val="tx1">
          <a:lumMod val="50000"/>
          <a:lumOff val="50000"/>
        </a:schemeClr>
      </a:solid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chart" Target="../charts/chart1.xml"/><Relationship Id="rId4" Type="http://schemas.openxmlformats.org/officeDocument/2006/relationships/image" Target="../media/image1.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17563"/>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5" name="Text Box 3"/>
          <p:cNvSpPr txBox="1">
            <a:spLocks noChangeArrowheads="1"/>
          </p:cNvSpPr>
          <p:nvPr/>
        </p:nvSpPr>
        <p:spPr bwMode="auto">
          <a:xfrm>
            <a:off x="-2" y="3507565"/>
            <a:ext cx="11407963" cy="25001875"/>
          </a:xfrm>
          <a:prstGeom prst="rect">
            <a:avLst/>
          </a:prstGeom>
          <a:solidFill>
            <a:schemeClr val="accent1">
              <a:lumMod val="20000"/>
              <a:lumOff val="80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800" b="1" dirty="0">
                <a:solidFill>
                  <a:srgbClr val="0000FF"/>
                </a:solidFill>
                <a:latin typeface="+mj-lt"/>
              </a:rPr>
              <a:t>BACKGROUND</a:t>
            </a:r>
          </a:p>
          <a:p>
            <a:pPr marL="857250" indent="-857250" algn="just" defTabSz="525571" eaLnBrk="0" fontAlgn="base" hangingPunct="0">
              <a:spcBef>
                <a:spcPts val="600"/>
              </a:spcBef>
              <a:spcAft>
                <a:spcPts val="600"/>
              </a:spcAft>
              <a:buFont typeface="Wingdings" panose="05000000000000000000" pitchFamily="2" charset="2"/>
              <a:buChar char="§"/>
            </a:pPr>
            <a:r>
              <a:rPr lang="en-US" sz="5400" dirty="0">
                <a:solidFill>
                  <a:srgbClr val="212529"/>
                </a:solidFill>
                <a:ea typeface="Times New Roman" panose="02020603050405020304" pitchFamily="18" charset="0"/>
              </a:rPr>
              <a:t>In 2018, Uganda adopted dolutegravir (DTG) in place of non-nucleoside reverse - transcriptase inhibitors (NNRTIs) for  first line ART regimens.</a:t>
            </a:r>
          </a:p>
          <a:p>
            <a:pPr marL="857250" indent="-857250" algn="just" defTabSz="525571" eaLnBrk="0" fontAlgn="base" hangingPunct="0">
              <a:spcBef>
                <a:spcPts val="600"/>
              </a:spcBef>
              <a:spcAft>
                <a:spcPts val="600"/>
              </a:spcAft>
              <a:buFont typeface="Wingdings" panose="05000000000000000000" pitchFamily="2" charset="2"/>
              <a:buChar char="§"/>
            </a:pPr>
            <a:r>
              <a:rPr lang="en-US" sz="5400" dirty="0">
                <a:solidFill>
                  <a:srgbClr val="212529"/>
                </a:solidFill>
                <a:ea typeface="Times New Roman" panose="02020603050405020304" pitchFamily="18" charset="0"/>
              </a:rPr>
              <a:t>As a pilot site, the Infectious Diseases Institute clinic at Makerere University College of Health Sciences started transitioning   PLHIV on NNRTIs to DTG and initiating the ART naïve to DTG by mid 2017.</a:t>
            </a:r>
          </a:p>
          <a:p>
            <a:pPr marL="857250" indent="-857250" algn="just" defTabSz="525571" eaLnBrk="0" fontAlgn="base" hangingPunct="0">
              <a:spcBef>
                <a:spcPts val="600"/>
              </a:spcBef>
              <a:spcAft>
                <a:spcPts val="600"/>
              </a:spcAft>
              <a:buFont typeface="Wingdings" panose="05000000000000000000" pitchFamily="2" charset="2"/>
              <a:buChar char="§"/>
            </a:pPr>
            <a:r>
              <a:rPr lang="en-US" sz="5400" dirty="0">
                <a:solidFill>
                  <a:srgbClr val="212529"/>
                </a:solidFill>
                <a:ea typeface="Times New Roman" panose="02020603050405020304" pitchFamily="18" charset="0"/>
              </a:rPr>
              <a:t>Viral load (VL) suppression (&lt;75 copies/ml) was required before transition as per the clinic guidelines.</a:t>
            </a:r>
          </a:p>
          <a:p>
            <a:pPr algn="just" defTabSz="525571" eaLnBrk="0" fontAlgn="base" hangingPunct="0">
              <a:spcBef>
                <a:spcPct val="0"/>
              </a:spcBef>
              <a:spcAft>
                <a:spcPct val="0"/>
              </a:spcAft>
            </a:pPr>
            <a:r>
              <a:rPr lang="en-GB" sz="4800" b="1" dirty="0">
                <a:solidFill>
                  <a:srgbClr val="0000FF"/>
                </a:solidFill>
                <a:latin typeface="+mj-lt"/>
                <a:cs typeface="Arial" panose="020B0604020202020204" pitchFamily="34" charset="0"/>
              </a:rPr>
              <a:t>STUDY AIM</a:t>
            </a:r>
          </a:p>
          <a:p>
            <a:pPr marL="685800" indent="-685800" algn="just" defTabSz="525571" eaLnBrk="0" fontAlgn="base" hangingPunct="0">
              <a:spcBef>
                <a:spcPts val="600"/>
              </a:spcBef>
              <a:spcAft>
                <a:spcPts val="600"/>
              </a:spcAft>
              <a:buFont typeface="Wingdings" panose="05000000000000000000" pitchFamily="2" charset="2"/>
              <a:buChar char="§"/>
            </a:pPr>
            <a:r>
              <a:rPr lang="en-US" sz="5400" dirty="0">
                <a:solidFill>
                  <a:srgbClr val="212529"/>
                </a:solidFill>
                <a:ea typeface="Times New Roman" panose="02020603050405020304" pitchFamily="18" charset="0"/>
              </a:rPr>
              <a:t>To assess the virologic outcomes among PLHIV on 1</a:t>
            </a:r>
            <a:r>
              <a:rPr lang="en-US" sz="5400" baseline="30000" dirty="0">
                <a:solidFill>
                  <a:srgbClr val="212529"/>
                </a:solidFill>
                <a:ea typeface="Times New Roman" panose="02020603050405020304" pitchFamily="18" charset="0"/>
              </a:rPr>
              <a:t>st</a:t>
            </a:r>
            <a:r>
              <a:rPr lang="en-US" sz="5400" dirty="0">
                <a:solidFill>
                  <a:srgbClr val="212529"/>
                </a:solidFill>
                <a:ea typeface="Times New Roman" panose="02020603050405020304" pitchFamily="18" charset="0"/>
              </a:rPr>
              <a:t> line ART by ART status  following  this transition.</a:t>
            </a:r>
          </a:p>
          <a:p>
            <a:pPr algn="just" defTabSz="525571" eaLnBrk="0" fontAlgn="base" hangingPunct="0">
              <a:spcBef>
                <a:spcPct val="0"/>
              </a:spcBef>
              <a:spcAft>
                <a:spcPct val="0"/>
              </a:spcAft>
            </a:pPr>
            <a:r>
              <a:rPr lang="en-US" sz="4800" b="1" dirty="0">
                <a:solidFill>
                  <a:srgbClr val="0000FF"/>
                </a:solidFill>
                <a:latin typeface="+mj-lt"/>
              </a:rPr>
              <a:t>METHODS</a:t>
            </a:r>
          </a:p>
          <a:p>
            <a:pPr marL="685800" indent="-685800" algn="just" defTabSz="525571" eaLnBrk="0" fontAlgn="base" hangingPunct="0">
              <a:spcBef>
                <a:spcPts val="600"/>
              </a:spcBef>
              <a:spcAft>
                <a:spcPts val="600"/>
              </a:spcAft>
              <a:buFont typeface="Wingdings" panose="05000000000000000000" pitchFamily="2" charset="2"/>
              <a:buChar char="§"/>
            </a:pPr>
            <a:r>
              <a:rPr lang="en-US" sz="5400" dirty="0">
                <a:solidFill>
                  <a:prstClr val="black"/>
                </a:solidFill>
              </a:rPr>
              <a:t>Retrospective electronic chart review between Jan.2018 - Oct. 2019.</a:t>
            </a:r>
          </a:p>
          <a:p>
            <a:pPr marL="685800" indent="-685800" algn="just" defTabSz="525571" eaLnBrk="0" fontAlgn="base" hangingPunct="0">
              <a:spcBef>
                <a:spcPts val="600"/>
              </a:spcBef>
              <a:spcAft>
                <a:spcPts val="600"/>
              </a:spcAft>
              <a:buFont typeface="Wingdings" panose="05000000000000000000" pitchFamily="2" charset="2"/>
              <a:buChar char="§"/>
            </a:pPr>
            <a:r>
              <a:rPr lang="en-US" sz="5400" dirty="0">
                <a:solidFill>
                  <a:prstClr val="black"/>
                </a:solidFill>
              </a:rPr>
              <a:t>Descriptive statistics used to compare VL in PLHIV maintained on NNRTI with those  initiated on DTG and those transitioned to DTG.</a:t>
            </a:r>
          </a:p>
          <a:p>
            <a:pPr marL="857250" indent="-857250" algn="just" defTabSz="525571" eaLnBrk="0" fontAlgn="base" hangingPunct="0">
              <a:spcBef>
                <a:spcPts val="600"/>
              </a:spcBef>
              <a:spcAft>
                <a:spcPts val="600"/>
              </a:spcAft>
              <a:buFont typeface="Wingdings" panose="05000000000000000000" pitchFamily="2" charset="2"/>
              <a:buChar char="§"/>
            </a:pPr>
            <a:r>
              <a:rPr lang="en-US" sz="5400" dirty="0">
                <a:solidFill>
                  <a:prstClr val="black"/>
                </a:solidFill>
              </a:rPr>
              <a:t>Multivariable logistic regression used to determine factors associated with detectable VLs (</a:t>
            </a:r>
            <a:r>
              <a:rPr lang="en-US" sz="5400" dirty="0">
                <a:solidFill>
                  <a:srgbClr val="212529"/>
                </a:solidFill>
                <a:ea typeface="Times New Roman" panose="02020603050405020304" pitchFamily="18" charset="0"/>
              </a:rPr>
              <a:t>≥75copies/ml).</a:t>
            </a:r>
            <a:endParaRPr lang="en-US" sz="5400" dirty="0">
              <a:solidFill>
                <a:prstClr val="black"/>
              </a:solidFill>
            </a:endParaRPr>
          </a:p>
          <a:p>
            <a:pPr algn="just" defTabSz="525571" eaLnBrk="0" fontAlgn="base" hangingPunct="0">
              <a:spcBef>
                <a:spcPts val="1200"/>
              </a:spcBef>
              <a:spcAft>
                <a:spcPts val="1200"/>
              </a:spcAft>
            </a:pPr>
            <a:endParaRPr lang="en-US" sz="5400" dirty="0">
              <a:latin typeface="+mj-lt"/>
            </a:endParaRPr>
          </a:p>
        </p:txBody>
      </p:sp>
      <p:sp>
        <p:nvSpPr>
          <p:cNvPr id="6" name="Text Box 4"/>
          <p:cNvSpPr txBox="1">
            <a:spLocks noChangeArrowheads="1"/>
          </p:cNvSpPr>
          <p:nvPr/>
        </p:nvSpPr>
        <p:spPr bwMode="auto">
          <a:xfrm>
            <a:off x="11667598" y="3481724"/>
            <a:ext cx="11434044" cy="4444937"/>
          </a:xfrm>
          <a:prstGeom prst="rect">
            <a:avLst/>
          </a:prstGeom>
          <a:solidFill>
            <a:schemeClr val="accent2">
              <a:lumMod val="20000"/>
              <a:lumOff val="80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sz="5400" dirty="0">
                <a:solidFill>
                  <a:srgbClr val="212529"/>
                </a:solidFill>
                <a:latin typeface="+mj-lt"/>
                <a:ea typeface="Times New Roman" panose="02020603050405020304" pitchFamily="18" charset="0"/>
              </a:rPr>
              <a:t> </a:t>
            </a:r>
            <a:r>
              <a:rPr lang="en-US" sz="4800" b="1" dirty="0">
                <a:solidFill>
                  <a:srgbClr val="0000FF"/>
                </a:solidFill>
                <a:latin typeface="+mj-lt"/>
              </a:rPr>
              <a:t>RESULTS</a:t>
            </a:r>
          </a:p>
          <a:p>
            <a:pPr marL="857250" lvl="0" indent="-857250" algn="just">
              <a:buFont typeface="Wingdings" panose="05000000000000000000" pitchFamily="2" charset="2"/>
              <a:buChar char="§"/>
            </a:pPr>
            <a:r>
              <a:rPr lang="en-GB" sz="5400" dirty="0">
                <a:solidFill>
                  <a:prstClr val="black"/>
                </a:solidFill>
                <a:ea typeface="Calibri" panose="020F0502020204030204" pitchFamily="34" charset="0"/>
                <a:cs typeface="Times New Roman" panose="02020603050405020304" pitchFamily="18" charset="0"/>
              </a:rPr>
              <a:t>VL results were available for 6,623 /6971  (95.0%) patients. </a:t>
            </a:r>
          </a:p>
          <a:p>
            <a:pPr marL="857250" lvl="0" indent="-857250" algn="just">
              <a:buFont typeface="Wingdings" panose="05000000000000000000" pitchFamily="2" charset="2"/>
              <a:buChar char="§"/>
            </a:pPr>
            <a:r>
              <a:rPr lang="en-US" sz="5400" dirty="0">
                <a:solidFill>
                  <a:srgbClr val="212529"/>
                </a:solidFill>
                <a:ea typeface="Times New Roman" panose="02020603050405020304" pitchFamily="18" charset="0"/>
              </a:rPr>
              <a:t>The odds of a detectable viral load between the three groups </a:t>
            </a:r>
            <a:r>
              <a:rPr lang="en-GB" sz="5400" dirty="0">
                <a:solidFill>
                  <a:srgbClr val="212529"/>
                </a:solidFill>
                <a:ea typeface="Times New Roman" panose="02020603050405020304" pitchFamily="18" charset="0"/>
              </a:rPr>
              <a:t>(Table 2).</a:t>
            </a:r>
            <a:endParaRPr lang="en-GB" sz="5400" dirty="0">
              <a:solidFill>
                <a:prstClr val="black"/>
              </a:solidFill>
              <a:ea typeface="Calibri" panose="020F0502020204030204" pitchFamily="34" charset="0"/>
              <a:cs typeface="Times New Roman" panose="02020603050405020304" pitchFamily="18" charset="0"/>
            </a:endParaRPr>
          </a:p>
          <a:p>
            <a:pPr lvl="0"/>
            <a:endParaRPr lang="en-GB" sz="5400" b="1" dirty="0">
              <a:solidFill>
                <a:srgbClr val="FF0000"/>
              </a:solidFill>
              <a:latin typeface="Calibri Light" panose="020F0302020204030204"/>
              <a:ea typeface="Calibri" panose="020F0502020204030204" pitchFamily="34" charset="0"/>
              <a:cs typeface="Times New Roman" panose="02020603050405020304" pitchFamily="18" charset="0"/>
            </a:endParaRPr>
          </a:p>
          <a:p>
            <a:pPr lvl="0" algn="ctr">
              <a:lnSpc>
                <a:spcPct val="107000"/>
              </a:lnSpc>
            </a:pPr>
            <a:endParaRPr lang="en-US" sz="6600" b="1" u="sng" dirty="0">
              <a:solidFill>
                <a:srgbClr val="212529"/>
              </a:solidFill>
              <a:latin typeface="Calibri Light" panose="020F0302020204030204"/>
              <a:ea typeface="Times New Roman" panose="02020603050405020304" pitchFamily="18" charset="0"/>
            </a:endParaRPr>
          </a:p>
          <a:p>
            <a:pPr lvl="0"/>
            <a:endParaRPr lang="en-US" sz="6000" dirty="0">
              <a:solidFill>
                <a:srgbClr val="212529"/>
              </a:solidFill>
              <a:latin typeface="Calibri Light" panose="020F0302020204030204"/>
              <a:ea typeface="Times New Roman" panose="02020603050405020304" pitchFamily="18" charset="0"/>
            </a:endParaRPr>
          </a:p>
          <a:p>
            <a:pPr algn="just" defTabSz="525571" eaLnBrk="0" fontAlgn="base" hangingPunct="0">
              <a:spcBef>
                <a:spcPct val="0"/>
              </a:spcBef>
              <a:spcAft>
                <a:spcPct val="0"/>
              </a:spcAft>
            </a:pPr>
            <a:endParaRPr lang="en-US" sz="5400" dirty="0">
              <a:latin typeface="+mj-lt"/>
            </a:endParaRPr>
          </a:p>
          <a:p>
            <a:pPr algn="just" defTabSz="525571" eaLnBrk="0" fontAlgn="base" hangingPunct="0">
              <a:spcBef>
                <a:spcPct val="0"/>
              </a:spcBef>
              <a:spcAft>
                <a:spcPct val="0"/>
              </a:spcAft>
            </a:pPr>
            <a:endParaRPr lang="en-US" altLang="en-US" sz="5400" b="1" dirty="0">
              <a:solidFill>
                <a:srgbClr val="E72240"/>
              </a:solidFill>
              <a:latin typeface="+mj-lt"/>
            </a:endParaRPr>
          </a:p>
        </p:txBody>
      </p:sp>
      <p:sp>
        <p:nvSpPr>
          <p:cNvPr id="7" name="Text Box 5"/>
          <p:cNvSpPr txBox="1">
            <a:spLocks noChangeArrowheads="1"/>
          </p:cNvSpPr>
          <p:nvPr/>
        </p:nvSpPr>
        <p:spPr bwMode="auto">
          <a:xfrm>
            <a:off x="3199880" y="34541"/>
            <a:ext cx="36290770" cy="160315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US" sz="5400" b="1" dirty="0">
                <a:solidFill>
                  <a:srgbClr val="002060"/>
                </a:solidFill>
              </a:rPr>
              <a:t>VIROLOGIC OUTCOMES AMONG PATIENTS ON FIRST-LINE ANTIRETROVIRAL THERAPY (ART) FOLLOWING TRANSITION TO DOLUTEGRAVIR AT A TERTIARY HIV CLINIC IN UGANDA</a:t>
            </a:r>
            <a:endParaRPr lang="en-GB" sz="4800" b="1" dirty="0">
              <a:solidFill>
                <a:srgbClr val="002060"/>
              </a:solidFill>
            </a:endParaRPr>
          </a:p>
        </p:txBody>
      </p:sp>
      <p:sp>
        <p:nvSpPr>
          <p:cNvPr id="9" name="Text Box 7"/>
          <p:cNvSpPr txBox="1">
            <a:spLocks noChangeArrowheads="1"/>
          </p:cNvSpPr>
          <p:nvPr/>
        </p:nvSpPr>
        <p:spPr bwMode="auto">
          <a:xfrm>
            <a:off x="3198120" y="1446668"/>
            <a:ext cx="37380662" cy="180657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4400" dirty="0">
                <a:solidFill>
                  <a:schemeClr val="bg1"/>
                </a:solidFill>
                <a:latin typeface="Arial" panose="020B0604020202020204" pitchFamily="34" charset="0"/>
              </a:rPr>
              <a:t>Abdullah Wailagala, Eva Laker, Maria Sarah </a:t>
            </a:r>
            <a:r>
              <a:rPr lang="en-US" altLang="en-US" sz="4400" dirty="0" err="1">
                <a:solidFill>
                  <a:schemeClr val="bg1"/>
                </a:solidFill>
                <a:latin typeface="Arial" panose="020B0604020202020204" pitchFamily="34" charset="0"/>
              </a:rPr>
              <a:t>Nabaggala</a:t>
            </a:r>
            <a:r>
              <a:rPr lang="en-US" altLang="en-US" sz="4400" dirty="0">
                <a:solidFill>
                  <a:schemeClr val="bg1"/>
                </a:solidFill>
                <a:latin typeface="Arial" panose="020B0604020202020204" pitchFamily="34" charset="0"/>
              </a:rPr>
              <a:t>, </a:t>
            </a:r>
            <a:r>
              <a:rPr lang="en-US" altLang="en-US" sz="4400" dirty="0" err="1">
                <a:solidFill>
                  <a:schemeClr val="bg1"/>
                </a:solidFill>
                <a:latin typeface="Arial" panose="020B0604020202020204" pitchFamily="34" charset="0"/>
              </a:rPr>
              <a:t>Letisha</a:t>
            </a:r>
            <a:r>
              <a:rPr lang="en-US" altLang="en-US" sz="4400" dirty="0">
                <a:solidFill>
                  <a:schemeClr val="bg1"/>
                </a:solidFill>
                <a:latin typeface="Arial" panose="020B0604020202020204" pitchFamily="34" charset="0"/>
              </a:rPr>
              <a:t> </a:t>
            </a:r>
            <a:r>
              <a:rPr lang="en-US" altLang="en-US" sz="4400" dirty="0" err="1">
                <a:solidFill>
                  <a:schemeClr val="bg1"/>
                </a:solidFill>
                <a:latin typeface="Arial" panose="020B0604020202020204" pitchFamily="34" charset="0"/>
              </a:rPr>
              <a:t>Najjemba</a:t>
            </a:r>
            <a:r>
              <a:rPr lang="en-US" altLang="en-US" sz="4400" dirty="0">
                <a:solidFill>
                  <a:schemeClr val="bg1"/>
                </a:solidFill>
                <a:latin typeface="Arial" panose="020B0604020202020204" pitchFamily="34" charset="0"/>
              </a:rPr>
              <a:t>, Alex </a:t>
            </a:r>
            <a:r>
              <a:rPr lang="en-US" altLang="en-US" sz="4400" dirty="0" err="1">
                <a:solidFill>
                  <a:schemeClr val="bg1"/>
                </a:solidFill>
                <a:latin typeface="Arial" panose="020B0604020202020204" pitchFamily="34" charset="0"/>
              </a:rPr>
              <a:t>Onyege</a:t>
            </a:r>
            <a:r>
              <a:rPr lang="en-US" altLang="en-US" sz="4400" dirty="0">
                <a:solidFill>
                  <a:schemeClr val="bg1"/>
                </a:solidFill>
                <a:latin typeface="Arial" panose="020B0604020202020204" pitchFamily="34" charset="0"/>
              </a:rPr>
              <a:t>, Ruth </a:t>
            </a:r>
            <a:r>
              <a:rPr lang="en-US" altLang="en-US" sz="4400" dirty="0" err="1">
                <a:solidFill>
                  <a:schemeClr val="bg1"/>
                </a:solidFill>
                <a:latin typeface="Arial" panose="020B0604020202020204" pitchFamily="34" charset="0"/>
              </a:rPr>
              <a:t>Mirembe</a:t>
            </a:r>
            <a:r>
              <a:rPr lang="en-US" altLang="en-US" sz="4400" dirty="0">
                <a:solidFill>
                  <a:schemeClr val="bg1"/>
                </a:solidFill>
                <a:latin typeface="Arial" panose="020B0604020202020204" pitchFamily="34" charset="0"/>
              </a:rPr>
              <a:t> </a:t>
            </a:r>
            <a:r>
              <a:rPr lang="en-US" altLang="en-US" sz="4400" dirty="0" err="1">
                <a:solidFill>
                  <a:schemeClr val="bg1"/>
                </a:solidFill>
                <a:latin typeface="Arial" panose="020B0604020202020204" pitchFamily="34" charset="0"/>
              </a:rPr>
              <a:t>Nabisere</a:t>
            </a:r>
            <a:r>
              <a:rPr lang="en-US" altLang="en-US" sz="4400" dirty="0">
                <a:solidFill>
                  <a:schemeClr val="bg1"/>
                </a:solidFill>
                <a:latin typeface="Arial" panose="020B0604020202020204" pitchFamily="34" charset="0"/>
              </a:rPr>
              <a:t>, Martha </a:t>
            </a:r>
            <a:r>
              <a:rPr lang="en-US" altLang="en-US" sz="4400" dirty="0" err="1">
                <a:solidFill>
                  <a:schemeClr val="bg1"/>
                </a:solidFill>
                <a:latin typeface="Arial" panose="020B0604020202020204" pitchFamily="34" charset="0"/>
              </a:rPr>
              <a:t>Atwiine</a:t>
            </a:r>
            <a:r>
              <a:rPr lang="en-US" altLang="en-US" sz="4400" dirty="0">
                <a:solidFill>
                  <a:schemeClr val="bg1"/>
                </a:solidFill>
                <a:latin typeface="Arial" panose="020B0604020202020204" pitchFamily="34" charset="0"/>
              </a:rPr>
              <a:t>, Angelo </a:t>
            </a:r>
            <a:r>
              <a:rPr lang="en-US" altLang="en-US" sz="4400" dirty="0" err="1">
                <a:solidFill>
                  <a:schemeClr val="bg1"/>
                </a:solidFill>
                <a:latin typeface="Arial" panose="020B0604020202020204" pitchFamily="34" charset="0"/>
              </a:rPr>
              <a:t>Mugume</a:t>
            </a:r>
            <a:r>
              <a:rPr lang="en-US" altLang="en-US" sz="4400" dirty="0">
                <a:solidFill>
                  <a:schemeClr val="bg1"/>
                </a:solidFill>
                <a:latin typeface="Arial" panose="020B0604020202020204" pitchFamily="34" charset="0"/>
              </a:rPr>
              <a:t>, </a:t>
            </a:r>
            <a:r>
              <a:rPr lang="en-US" altLang="en-US" sz="4400" dirty="0" err="1">
                <a:solidFill>
                  <a:schemeClr val="bg1"/>
                </a:solidFill>
                <a:latin typeface="Arial" panose="020B0604020202020204" pitchFamily="34" charset="0"/>
              </a:rPr>
              <a:t>Arinaitwe</a:t>
            </a:r>
            <a:r>
              <a:rPr lang="en-US" altLang="en-US" sz="4400" dirty="0">
                <a:solidFill>
                  <a:schemeClr val="bg1"/>
                </a:solidFill>
                <a:latin typeface="Arial" panose="020B0604020202020204" pitchFamily="34" charset="0"/>
              </a:rPr>
              <a:t> Arnold,  Nelson Kalema, Agnes </a:t>
            </a:r>
            <a:r>
              <a:rPr lang="en-US" altLang="en-US" sz="4400" dirty="0" err="1">
                <a:solidFill>
                  <a:schemeClr val="bg1"/>
                </a:solidFill>
                <a:latin typeface="Arial" panose="020B0604020202020204" pitchFamily="34" charset="0"/>
              </a:rPr>
              <a:t>Kiraggga</a:t>
            </a:r>
            <a:r>
              <a:rPr lang="en-US" altLang="en-US" sz="4400" dirty="0">
                <a:solidFill>
                  <a:schemeClr val="bg1"/>
                </a:solidFill>
                <a:latin typeface="Arial" panose="020B0604020202020204" pitchFamily="34" charset="0"/>
              </a:rPr>
              <a:t>, Ahmed Ddungu, Noela Clara Owarwo, Mohammed Lamorde, Barbara Castelnuovo</a:t>
            </a:r>
          </a:p>
          <a:p>
            <a:pPr algn="ctr" defTabSz="525571" eaLnBrk="0" fontAlgn="base" hangingPunct="0">
              <a:spcBef>
                <a:spcPct val="0"/>
              </a:spcBef>
              <a:spcAft>
                <a:spcPct val="0"/>
              </a:spcAft>
            </a:pPr>
            <a:r>
              <a:rPr lang="en-GB" sz="4400" dirty="0"/>
              <a:t>  </a:t>
            </a:r>
            <a:endParaRPr lang="en-US" altLang="en-US" sz="4400" dirty="0">
              <a:solidFill>
                <a:schemeClr val="bg1"/>
              </a:solidFill>
              <a:latin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2" y="28635124"/>
            <a:ext cx="42803763" cy="1620384"/>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002060"/>
                </a:solidFill>
                <a:latin typeface="Bodoni MT" panose="02070603080606020203" pitchFamily="18" charset="0"/>
              </a:rPr>
              <a:t>POSTER NUMBER: PEB0112</a:t>
            </a:r>
          </a:p>
        </p:txBody>
      </p:sp>
      <p:sp>
        <p:nvSpPr>
          <p:cNvPr id="14" name="TextBox 13"/>
          <p:cNvSpPr txBox="1"/>
          <p:nvPr/>
        </p:nvSpPr>
        <p:spPr>
          <a:xfrm>
            <a:off x="275770" y="28863607"/>
            <a:ext cx="10182680" cy="1077218"/>
          </a:xfrm>
          <a:prstGeom prst="rect">
            <a:avLst/>
          </a:prstGeom>
          <a:noFill/>
        </p:spPr>
        <p:txBody>
          <a:bodyPr wrap="square" rtlCol="0">
            <a:spAutoFit/>
          </a:bodyPr>
          <a:lstStyle/>
          <a:p>
            <a:r>
              <a:rPr lang="en-GB" sz="3200" b="1" dirty="0">
                <a:solidFill>
                  <a:schemeClr val="bg1"/>
                </a:solidFill>
                <a:latin typeface="Century Gothic" panose="020B0502020202020204" pitchFamily="34" charset="0"/>
              </a:rPr>
              <a:t>PRESENTED AT THE 23</a:t>
            </a:r>
            <a:r>
              <a:rPr lang="en-GB" sz="3200" b="1" baseline="30000" dirty="0">
                <a:solidFill>
                  <a:schemeClr val="bg1"/>
                </a:solidFill>
                <a:latin typeface="Century Gothic" panose="020B0502020202020204" pitchFamily="34" charset="0"/>
              </a:rPr>
              <a:t>RD</a:t>
            </a:r>
            <a:r>
              <a:rPr lang="en-GB" sz="3200" b="1" dirty="0">
                <a:solidFill>
                  <a:schemeClr val="bg1"/>
                </a:solidFill>
                <a:latin typeface="Century Gothic" panose="020B0502020202020204" pitchFamily="34" charset="0"/>
              </a:rPr>
              <a:t> INTERNATIONAL AIDS CONFERENCE (AIDS 2020) </a:t>
            </a:r>
            <a:r>
              <a:rPr lang="es-ES" sz="3200" b="1" dirty="0">
                <a:solidFill>
                  <a:schemeClr val="bg1"/>
                </a:solidFill>
                <a:latin typeface="Century Gothic" panose="020B0502020202020204" pitchFamily="34" charset="0"/>
              </a:rPr>
              <a:t>| 6-10 JULY 2020</a:t>
            </a:r>
            <a:endParaRPr lang="en-GB" sz="32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8863607"/>
            <a:ext cx="5430051" cy="1163940"/>
          </a:xfrm>
          <a:prstGeom prst="rect">
            <a:avLst/>
          </a:prstGeom>
        </p:spPr>
      </p:pic>
      <p:pic>
        <p:nvPicPr>
          <p:cNvPr id="18" name="Picture 2122" descr="logo"/>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t="2588" r="5882"/>
          <a:stretch>
            <a:fillRect/>
          </a:stretch>
        </p:blipFill>
        <p:spPr bwMode="auto">
          <a:xfrm>
            <a:off x="40176451" y="-9394"/>
            <a:ext cx="2564668" cy="327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a:stretch>
            <a:fillRect/>
          </a:stretch>
        </p:blipFill>
        <p:spPr>
          <a:xfrm>
            <a:off x="149771" y="34541"/>
            <a:ext cx="3450679" cy="3181148"/>
          </a:xfrm>
          <a:prstGeom prst="rect">
            <a:avLst/>
          </a:prstGeom>
        </p:spPr>
      </p:pic>
      <p:pic>
        <p:nvPicPr>
          <p:cNvPr id="1026" name="Picture 2" descr="Image p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22480" y="19182887"/>
            <a:ext cx="6407749" cy="68041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p:nvPr/>
        </p:nvPicPr>
        <p:blipFill>
          <a:blip r:embed="rId8">
            <a:extLst>
              <a:ext uri="{28A0092B-C50C-407E-A947-70E740481C1C}">
                <a14:useLocalDpi xmlns:a14="http://schemas.microsoft.com/office/drawing/2010/main" val="0"/>
              </a:ext>
            </a:extLst>
          </a:blip>
          <a:stretch>
            <a:fillRect/>
          </a:stretch>
        </p:blipFill>
        <p:spPr>
          <a:xfrm>
            <a:off x="11717659" y="28668409"/>
            <a:ext cx="3672881" cy="1575001"/>
          </a:xfrm>
          <a:prstGeom prst="rect">
            <a:avLst/>
          </a:prstGeom>
        </p:spPr>
      </p:pic>
      <p:pic>
        <p:nvPicPr>
          <p:cNvPr id="20" name="Picture 19"/>
          <p:cNvPicPr/>
          <p:nvPr/>
        </p:nvPicPr>
        <p:blipFill>
          <a:blip r:embed="rId9">
            <a:extLst>
              <a:ext uri="{28A0092B-C50C-407E-A947-70E740481C1C}">
                <a14:useLocalDpi xmlns:a14="http://schemas.microsoft.com/office/drawing/2010/main" val="0"/>
              </a:ext>
            </a:extLst>
          </a:blip>
          <a:stretch>
            <a:fillRect/>
          </a:stretch>
        </p:blipFill>
        <p:spPr>
          <a:xfrm>
            <a:off x="29830229" y="28642954"/>
            <a:ext cx="4543324" cy="1560574"/>
          </a:xfrm>
          <a:prstGeom prst="rect">
            <a:avLst/>
          </a:prstGeom>
        </p:spPr>
      </p:pic>
      <p:sp>
        <p:nvSpPr>
          <p:cNvPr id="21" name="Rectangle 20"/>
          <p:cNvSpPr/>
          <p:nvPr/>
        </p:nvSpPr>
        <p:spPr>
          <a:xfrm>
            <a:off x="30019200" y="19289838"/>
            <a:ext cx="12721919" cy="68041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pPr>
            <a:r>
              <a:rPr lang="en-US" sz="4800" b="1" dirty="0">
                <a:solidFill>
                  <a:srgbClr val="0000FF"/>
                </a:solidFill>
                <a:latin typeface="+mj-lt"/>
                <a:ea typeface="Calibri" panose="020F0502020204030204" pitchFamily="34" charset="0"/>
                <a:cs typeface="Times New Roman" panose="02020603050405020304" pitchFamily="18" charset="0"/>
              </a:rPr>
              <a:t>CONCLUSION</a:t>
            </a:r>
            <a:endParaRPr lang="en-GB" sz="4800" b="1" i="1" dirty="0">
              <a:solidFill>
                <a:prstClr val="black"/>
              </a:solidFill>
              <a:latin typeface="+mj-lt"/>
              <a:ea typeface="Calibri" panose="020F0502020204030204" pitchFamily="34" charset="0"/>
              <a:cs typeface="Times New Roman" panose="02020603050405020304" pitchFamily="18" charset="0"/>
            </a:endParaRPr>
          </a:p>
          <a:p>
            <a:pPr marL="685800" lvl="0" indent="-685800" algn="just">
              <a:lnSpc>
                <a:spcPct val="107000"/>
              </a:lnSpc>
              <a:buFont typeface="Arial" panose="020B0604020202020204" pitchFamily="34" charset="0"/>
              <a:buChar char="•"/>
            </a:pPr>
            <a:r>
              <a:rPr lang="en-GB" sz="4800" b="1" i="1" dirty="0">
                <a:solidFill>
                  <a:prstClr val="black"/>
                </a:solidFill>
                <a:ea typeface="Calibri" panose="020F0502020204030204" pitchFamily="34" charset="0"/>
                <a:cs typeface="Times New Roman" panose="02020603050405020304" pitchFamily="18" charset="0"/>
              </a:rPr>
              <a:t>PLHIV initiated or transitioned to DTG based 1</a:t>
            </a:r>
            <a:r>
              <a:rPr lang="en-GB" sz="4800" b="1" i="1" baseline="30000" dirty="0">
                <a:solidFill>
                  <a:prstClr val="black"/>
                </a:solidFill>
                <a:ea typeface="Calibri" panose="020F0502020204030204" pitchFamily="34" charset="0"/>
                <a:cs typeface="Times New Roman" panose="02020603050405020304" pitchFamily="18" charset="0"/>
              </a:rPr>
              <a:t>st</a:t>
            </a:r>
            <a:r>
              <a:rPr lang="en-GB" sz="4800" b="1" i="1" dirty="0">
                <a:solidFill>
                  <a:prstClr val="black"/>
                </a:solidFill>
                <a:ea typeface="Calibri" panose="020F0502020204030204" pitchFamily="34" charset="0"/>
                <a:cs typeface="Times New Roman" panose="02020603050405020304" pitchFamily="18" charset="0"/>
              </a:rPr>
              <a:t> line ART had a  similar virological suppression with those still  on NNRTI based 1</a:t>
            </a:r>
            <a:r>
              <a:rPr lang="en-GB" sz="4800" b="1" i="1" baseline="30000" dirty="0">
                <a:solidFill>
                  <a:prstClr val="black"/>
                </a:solidFill>
                <a:ea typeface="Calibri" panose="020F0502020204030204" pitchFamily="34" charset="0"/>
                <a:cs typeface="Times New Roman" panose="02020603050405020304" pitchFamily="18" charset="0"/>
              </a:rPr>
              <a:t>st</a:t>
            </a:r>
            <a:r>
              <a:rPr lang="en-GB" sz="4800" b="1" i="1" dirty="0">
                <a:solidFill>
                  <a:prstClr val="black"/>
                </a:solidFill>
                <a:ea typeface="Calibri" panose="020F0502020204030204" pitchFamily="34" charset="0"/>
                <a:cs typeface="Times New Roman" panose="02020603050405020304" pitchFamily="18" charset="0"/>
              </a:rPr>
              <a:t> line ART.</a:t>
            </a:r>
          </a:p>
          <a:p>
            <a:pPr lvl="0" algn="just">
              <a:lnSpc>
                <a:spcPct val="107000"/>
              </a:lnSpc>
            </a:pPr>
            <a:r>
              <a:rPr lang="en-GB" sz="4800" b="1" dirty="0">
                <a:solidFill>
                  <a:srgbClr val="0000FF"/>
                </a:solidFill>
                <a:latin typeface="+mj-lt"/>
                <a:ea typeface="Calibri" panose="020F0502020204030204" pitchFamily="34" charset="0"/>
                <a:cs typeface="Times New Roman" panose="02020603050405020304" pitchFamily="18" charset="0"/>
              </a:rPr>
              <a:t>RECOMMENDATION: </a:t>
            </a:r>
          </a:p>
          <a:p>
            <a:pPr lvl="0" algn="just">
              <a:lnSpc>
                <a:spcPct val="107000"/>
              </a:lnSpc>
            </a:pPr>
            <a:r>
              <a:rPr lang="en-GB" sz="4800" b="1" i="1" dirty="0">
                <a:solidFill>
                  <a:prstClr val="black"/>
                </a:solidFill>
                <a:ea typeface="Calibri" panose="020F0502020204030204" pitchFamily="34" charset="0"/>
                <a:cs typeface="Times New Roman" panose="02020603050405020304" pitchFamily="18" charset="0"/>
              </a:rPr>
              <a:t>Our findings support the Uganda and WHO recommendation to transition from NNRTI to DTG based 1</a:t>
            </a:r>
            <a:r>
              <a:rPr lang="en-GB" sz="4800" b="1" i="1" baseline="30000" dirty="0">
                <a:solidFill>
                  <a:prstClr val="black"/>
                </a:solidFill>
                <a:ea typeface="Calibri" panose="020F0502020204030204" pitchFamily="34" charset="0"/>
                <a:cs typeface="Times New Roman" panose="02020603050405020304" pitchFamily="18" charset="0"/>
              </a:rPr>
              <a:t>st</a:t>
            </a:r>
            <a:r>
              <a:rPr lang="en-GB" sz="4800" b="1" i="1" dirty="0">
                <a:solidFill>
                  <a:prstClr val="black"/>
                </a:solidFill>
                <a:ea typeface="Calibri" panose="020F0502020204030204" pitchFamily="34" charset="0"/>
                <a:cs typeface="Times New Roman" panose="02020603050405020304" pitchFamily="18" charset="0"/>
              </a:rPr>
              <a:t> line ART.</a:t>
            </a:r>
          </a:p>
          <a:p>
            <a:pPr lvl="0" algn="ctr"/>
            <a:endParaRPr lang="en-GB" dirty="0">
              <a:solidFill>
                <a:prstClr val="black"/>
              </a:solidFill>
            </a:endParaRPr>
          </a:p>
        </p:txBody>
      </p:sp>
      <p:graphicFrame>
        <p:nvGraphicFramePr>
          <p:cNvPr id="22" name="Chart 21"/>
          <p:cNvGraphicFramePr/>
          <p:nvPr>
            <p:extLst>
              <p:ext uri="{D42A27DB-BD31-4B8C-83A1-F6EECF244321}">
                <p14:modId xmlns:p14="http://schemas.microsoft.com/office/powerpoint/2010/main" val="4020259525"/>
              </p:ext>
            </p:extLst>
          </p:nvPr>
        </p:nvGraphicFramePr>
        <p:xfrm>
          <a:off x="11717659" y="19406761"/>
          <a:ext cx="11333922" cy="9094849"/>
        </p:xfrm>
        <a:graphic>
          <a:graphicData uri="http://schemas.openxmlformats.org/drawingml/2006/chart">
            <c:chart xmlns:c="http://schemas.openxmlformats.org/drawingml/2006/chart" xmlns:r="http://schemas.openxmlformats.org/officeDocument/2006/relationships" r:id="rId10"/>
          </a:graphicData>
        </a:graphic>
      </p:graphicFrame>
      <p:sp>
        <p:nvSpPr>
          <p:cNvPr id="8" name="TextBox 7"/>
          <p:cNvSpPr txBox="1"/>
          <p:nvPr/>
        </p:nvSpPr>
        <p:spPr>
          <a:xfrm>
            <a:off x="11560020" y="8162505"/>
            <a:ext cx="10611048" cy="830997"/>
          </a:xfrm>
          <a:prstGeom prst="rect">
            <a:avLst/>
          </a:prstGeom>
          <a:noFill/>
        </p:spPr>
        <p:txBody>
          <a:bodyPr wrap="square" rtlCol="0">
            <a:spAutoFit/>
          </a:bodyPr>
          <a:lstStyle/>
          <a:p>
            <a:pPr lvl="0"/>
            <a:r>
              <a:rPr lang="en-US" sz="4800" b="1" dirty="0">
                <a:solidFill>
                  <a:srgbClr val="0000FF"/>
                </a:solidFill>
                <a:latin typeface="Calibri Light" panose="020F0302020204030204"/>
                <a:ea typeface="Times New Roman" panose="02020603050405020304" pitchFamily="18" charset="0"/>
              </a:rPr>
              <a:t>Table 1: Patient Demographics</a:t>
            </a:r>
          </a:p>
        </p:txBody>
      </p:sp>
      <p:sp>
        <p:nvSpPr>
          <p:cNvPr id="10" name="TextBox 9"/>
          <p:cNvSpPr txBox="1"/>
          <p:nvPr/>
        </p:nvSpPr>
        <p:spPr>
          <a:xfrm>
            <a:off x="23483681" y="3267662"/>
            <a:ext cx="18939224" cy="911199"/>
          </a:xfrm>
          <a:prstGeom prst="rect">
            <a:avLst/>
          </a:prstGeom>
          <a:noFill/>
        </p:spPr>
        <p:txBody>
          <a:bodyPr wrap="square" rtlCol="0">
            <a:spAutoFit/>
          </a:bodyPr>
          <a:lstStyle/>
          <a:p>
            <a:pPr lvl="0" algn="just">
              <a:lnSpc>
                <a:spcPct val="107000"/>
              </a:lnSpc>
            </a:pPr>
            <a:r>
              <a:rPr lang="en-US" sz="4800" b="1" dirty="0">
                <a:solidFill>
                  <a:srgbClr val="0000FF"/>
                </a:solidFill>
                <a:ea typeface="Times New Roman" panose="02020603050405020304" pitchFamily="18" charset="0"/>
                <a:cs typeface="Times New Roman" panose="02020603050405020304" pitchFamily="18" charset="0"/>
              </a:rPr>
              <a:t>Table 2: Multivariate analysis of factors associated with a detectable VL</a:t>
            </a:r>
          </a:p>
        </p:txBody>
      </p:sp>
      <p:sp>
        <p:nvSpPr>
          <p:cNvPr id="15" name="TextBox 14"/>
          <p:cNvSpPr txBox="1"/>
          <p:nvPr/>
        </p:nvSpPr>
        <p:spPr>
          <a:xfrm>
            <a:off x="11026117" y="18652111"/>
            <a:ext cx="11678854" cy="882678"/>
          </a:xfrm>
          <a:prstGeom prst="rect">
            <a:avLst/>
          </a:prstGeom>
          <a:noFill/>
        </p:spPr>
        <p:txBody>
          <a:bodyPr wrap="square" rtlCol="0">
            <a:spAutoFit/>
          </a:bodyPr>
          <a:lstStyle/>
          <a:p>
            <a:pPr lvl="0" algn="ctr">
              <a:lnSpc>
                <a:spcPct val="107000"/>
              </a:lnSpc>
            </a:pPr>
            <a:r>
              <a:rPr lang="en-US" sz="4800" b="1" dirty="0">
                <a:solidFill>
                  <a:srgbClr val="0000FF"/>
                </a:solidFill>
                <a:latin typeface="Calibri Light" panose="020F0302020204030204"/>
                <a:ea typeface="Times New Roman" panose="02020603050405020304" pitchFamily="18" charset="0"/>
              </a:rPr>
              <a:t>Figure 1: </a:t>
            </a:r>
            <a:r>
              <a:rPr lang="en-US" sz="4800" b="1" dirty="0" err="1">
                <a:solidFill>
                  <a:srgbClr val="0000FF"/>
                </a:solidFill>
                <a:latin typeface="Calibri Light" panose="020F0302020204030204"/>
                <a:ea typeface="Times New Roman" panose="02020603050405020304" pitchFamily="18" charset="0"/>
              </a:rPr>
              <a:t>Virologic</a:t>
            </a:r>
            <a:r>
              <a:rPr lang="en-US" sz="4800" b="1" dirty="0">
                <a:solidFill>
                  <a:srgbClr val="0000FF"/>
                </a:solidFill>
                <a:latin typeface="Calibri Light" panose="020F0302020204030204"/>
                <a:ea typeface="Times New Roman" panose="02020603050405020304" pitchFamily="18" charset="0"/>
              </a:rPr>
              <a:t> outcomes by ART status</a:t>
            </a:r>
          </a:p>
        </p:txBody>
      </p:sp>
      <p:graphicFrame>
        <p:nvGraphicFramePr>
          <p:cNvPr id="11" name="Table 10"/>
          <p:cNvGraphicFramePr>
            <a:graphicFrameLocks noGrp="1"/>
          </p:cNvGraphicFramePr>
          <p:nvPr>
            <p:extLst>
              <p:ext uri="{D42A27DB-BD31-4B8C-83A1-F6EECF244321}">
                <p14:modId xmlns:p14="http://schemas.microsoft.com/office/powerpoint/2010/main" val="3947315478"/>
              </p:ext>
            </p:extLst>
          </p:nvPr>
        </p:nvGraphicFramePr>
        <p:xfrm>
          <a:off x="11667598" y="8964711"/>
          <a:ext cx="11434044" cy="9687399"/>
        </p:xfrm>
        <a:graphic>
          <a:graphicData uri="http://schemas.openxmlformats.org/drawingml/2006/table">
            <a:tbl>
              <a:tblPr/>
              <a:tblGrid>
                <a:gridCol w="8439806">
                  <a:extLst>
                    <a:ext uri="{9D8B030D-6E8A-4147-A177-3AD203B41FA5}">
                      <a16:colId xmlns:a16="http://schemas.microsoft.com/office/drawing/2014/main" val="4263579228"/>
                    </a:ext>
                  </a:extLst>
                </a:gridCol>
                <a:gridCol w="2994238">
                  <a:extLst>
                    <a:ext uri="{9D8B030D-6E8A-4147-A177-3AD203B41FA5}">
                      <a16:colId xmlns:a16="http://schemas.microsoft.com/office/drawing/2014/main" val="171669640"/>
                    </a:ext>
                  </a:extLst>
                </a:gridCol>
              </a:tblGrid>
              <a:tr h="569847">
                <a:tc>
                  <a:txBody>
                    <a:bodyPr/>
                    <a:lstStyle/>
                    <a:p>
                      <a:pPr algn="l" fontAlgn="b"/>
                      <a:r>
                        <a:rPr lang="en-GB" sz="3600" b="0" i="0" u="none" strike="noStrike">
                          <a:solidFill>
                            <a:srgbClr val="000000"/>
                          </a:solidFill>
                          <a:effectLst/>
                          <a:latin typeface="Calibri" panose="020F0502020204030204" pitchFamily="34" charset="0"/>
                        </a:rPr>
                        <a:t> Characteristic</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3600" b="0" i="0" u="none" strike="noStrike">
                          <a:solidFill>
                            <a:srgbClr val="000000"/>
                          </a:solidFill>
                          <a:effectLst/>
                          <a:latin typeface="Calibri" panose="020F0502020204030204" pitchFamily="34" charset="0"/>
                        </a:rPr>
                        <a:t>n=6791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92766737"/>
                  </a:ext>
                </a:extLst>
              </a:tr>
              <a:tr h="569847">
                <a:tc gridSpan="2">
                  <a:txBody>
                    <a:bodyPr/>
                    <a:lstStyle/>
                    <a:p>
                      <a:pPr algn="l" fontAlgn="b"/>
                      <a:r>
                        <a:rPr lang="en-GB" sz="3600" b="1" i="0" u="none" strike="noStrike" dirty="0">
                          <a:solidFill>
                            <a:srgbClr val="000000"/>
                          </a:solidFill>
                          <a:effectLst/>
                          <a:latin typeface="Calibri" panose="020F0502020204030204" pitchFamily="34" charset="0"/>
                        </a:rPr>
                        <a:t>GENDER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290744246"/>
                  </a:ext>
                </a:extLst>
              </a:tr>
              <a:tr h="569847">
                <a:tc>
                  <a:txBody>
                    <a:bodyPr/>
                    <a:lstStyle/>
                    <a:p>
                      <a:pPr algn="l" fontAlgn="b"/>
                      <a:r>
                        <a:rPr lang="en-GB" sz="3600" b="0" i="0" u="none" strike="noStrike">
                          <a:solidFill>
                            <a:srgbClr val="000000"/>
                          </a:solidFill>
                          <a:effectLst/>
                          <a:latin typeface="Calibri" panose="020F0502020204030204" pitchFamily="34" charset="0"/>
                        </a:rPr>
                        <a:t>Female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fontAlgn="b"/>
                      <a:r>
                        <a:rPr lang="en-GB" sz="3600" b="0" i="0" u="none" strike="noStrike">
                          <a:solidFill>
                            <a:srgbClr val="000000"/>
                          </a:solidFill>
                          <a:effectLst/>
                          <a:latin typeface="Calibri" panose="020F0502020204030204" pitchFamily="34" charset="0"/>
                        </a:rPr>
                        <a:t>4358 (62.5)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629048779"/>
                  </a:ext>
                </a:extLst>
              </a:tr>
              <a:tr h="569847">
                <a:tc>
                  <a:txBody>
                    <a:bodyPr/>
                    <a:lstStyle/>
                    <a:p>
                      <a:pPr algn="l" fontAlgn="b"/>
                      <a:r>
                        <a:rPr lang="en-GB" sz="3600" b="0" i="0" u="none" strike="noStrike" dirty="0">
                          <a:solidFill>
                            <a:srgbClr val="000000"/>
                          </a:solidFill>
                          <a:effectLst/>
                          <a:latin typeface="Calibri" panose="020F0502020204030204" pitchFamily="34" charset="0"/>
                        </a:rPr>
                        <a:t>Male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3600" b="0" i="0" u="none" strike="noStrike">
                          <a:solidFill>
                            <a:srgbClr val="000000"/>
                          </a:solidFill>
                          <a:effectLst/>
                          <a:latin typeface="Calibri" panose="020F0502020204030204" pitchFamily="34" charset="0"/>
                        </a:rPr>
                        <a:t>2613 (37.5)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9396462"/>
                  </a:ext>
                </a:extLst>
              </a:tr>
              <a:tr h="569847">
                <a:tc gridSpan="2">
                  <a:txBody>
                    <a:bodyPr/>
                    <a:lstStyle/>
                    <a:p>
                      <a:pPr algn="l" fontAlgn="b"/>
                      <a:r>
                        <a:rPr lang="en-GB" sz="3600" b="1" i="0" u="none" strike="noStrike" dirty="0">
                          <a:solidFill>
                            <a:srgbClr val="000000"/>
                          </a:solidFill>
                          <a:effectLst/>
                          <a:latin typeface="Calibri" panose="020F0502020204030204" pitchFamily="34" charset="0"/>
                        </a:rPr>
                        <a:t> AGE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n-GB"/>
                    </a:p>
                  </a:txBody>
                  <a:tcPr/>
                </a:tc>
                <a:extLst>
                  <a:ext uri="{0D108BD9-81ED-4DB2-BD59-A6C34878D82A}">
                    <a16:rowId xmlns:a16="http://schemas.microsoft.com/office/drawing/2014/main" val="446079688"/>
                  </a:ext>
                </a:extLst>
              </a:tr>
              <a:tr h="569847">
                <a:tc>
                  <a:txBody>
                    <a:bodyPr/>
                    <a:lstStyle/>
                    <a:p>
                      <a:pPr algn="l" fontAlgn="b"/>
                      <a:r>
                        <a:rPr lang="en-GB" sz="3600" b="0" i="0" u="none" strike="noStrike">
                          <a:solidFill>
                            <a:srgbClr val="000000"/>
                          </a:solidFill>
                          <a:effectLst/>
                          <a:latin typeface="Calibri" panose="020F0502020204030204" pitchFamily="34" charset="0"/>
                        </a:rPr>
                        <a:t>15-35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3600" b="0" i="0" u="none" strike="noStrike">
                          <a:solidFill>
                            <a:srgbClr val="000000"/>
                          </a:solidFill>
                          <a:effectLst/>
                          <a:latin typeface="Calibri" panose="020F0502020204030204" pitchFamily="34" charset="0"/>
                        </a:rPr>
                        <a:t>1666 (23.9)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3338710"/>
                  </a:ext>
                </a:extLst>
              </a:tr>
              <a:tr h="569847">
                <a:tc>
                  <a:txBody>
                    <a:bodyPr/>
                    <a:lstStyle/>
                    <a:p>
                      <a:pPr algn="l" fontAlgn="b"/>
                      <a:r>
                        <a:rPr lang="en-GB" sz="3600" b="0" i="0" u="none" strike="noStrike" dirty="0">
                          <a:solidFill>
                            <a:srgbClr val="000000"/>
                          </a:solidFill>
                          <a:effectLst/>
                          <a:latin typeface="Calibri" panose="020F0502020204030204" pitchFamily="34" charset="0"/>
                        </a:rPr>
                        <a:t>35-45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fontAlgn="b"/>
                      <a:r>
                        <a:rPr lang="en-GB" sz="3600" b="0" i="0" u="none" strike="noStrike">
                          <a:solidFill>
                            <a:srgbClr val="000000"/>
                          </a:solidFill>
                          <a:effectLst/>
                          <a:latin typeface="Calibri" panose="020F0502020204030204" pitchFamily="34" charset="0"/>
                        </a:rPr>
                        <a:t>2281 (32.7)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598177715"/>
                  </a:ext>
                </a:extLst>
              </a:tr>
              <a:tr h="569847">
                <a:tc>
                  <a:txBody>
                    <a:bodyPr/>
                    <a:lstStyle/>
                    <a:p>
                      <a:pPr algn="l" fontAlgn="b"/>
                      <a:r>
                        <a:rPr lang="en-GB" sz="3600" b="0" i="0" u="none" strike="noStrike">
                          <a:solidFill>
                            <a:srgbClr val="000000"/>
                          </a:solidFill>
                          <a:effectLst/>
                          <a:latin typeface="Calibri" panose="020F0502020204030204" pitchFamily="34" charset="0"/>
                        </a:rPr>
                        <a:t>46-54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3600" b="0" i="0" u="none" strike="noStrike">
                          <a:solidFill>
                            <a:srgbClr val="000000"/>
                          </a:solidFill>
                          <a:effectLst/>
                          <a:latin typeface="Calibri" panose="020F0502020204030204" pitchFamily="34" charset="0"/>
                        </a:rPr>
                        <a:t>1949 (28.0)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9087464"/>
                  </a:ext>
                </a:extLst>
              </a:tr>
              <a:tr h="569847">
                <a:tc>
                  <a:txBody>
                    <a:bodyPr/>
                    <a:lstStyle/>
                    <a:p>
                      <a:pPr algn="l" fontAlgn="b"/>
                      <a:r>
                        <a:rPr lang="en-GB" sz="3600" b="0" i="0" u="none" strike="noStrike">
                          <a:solidFill>
                            <a:srgbClr val="000000"/>
                          </a:solidFill>
                          <a:effectLst/>
                          <a:latin typeface="Calibri" panose="020F0502020204030204" pitchFamily="34" charset="0"/>
                        </a:rPr>
                        <a:t>&gt;= 55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fontAlgn="b"/>
                      <a:r>
                        <a:rPr lang="en-GB" sz="3600" b="0" i="0" u="none" strike="noStrike">
                          <a:solidFill>
                            <a:srgbClr val="000000"/>
                          </a:solidFill>
                          <a:effectLst/>
                          <a:latin typeface="Calibri" panose="020F0502020204030204" pitchFamily="34" charset="0"/>
                        </a:rPr>
                        <a:t>1075 (15.4)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909739227"/>
                  </a:ext>
                </a:extLst>
              </a:tr>
              <a:tr h="569847">
                <a:tc gridSpan="2">
                  <a:txBody>
                    <a:bodyPr/>
                    <a:lstStyle/>
                    <a:p>
                      <a:pPr algn="l" fontAlgn="b"/>
                      <a:r>
                        <a:rPr lang="en-GB" sz="3600" b="1" i="0" u="none" strike="noStrike">
                          <a:solidFill>
                            <a:srgbClr val="000000"/>
                          </a:solidFill>
                          <a:effectLst/>
                          <a:latin typeface="Calibri" panose="020F0502020204030204" pitchFamily="34" charset="0"/>
                        </a:rPr>
                        <a:t> DUARTION ON ART IN YEARS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extLst>
                  <a:ext uri="{0D108BD9-81ED-4DB2-BD59-A6C34878D82A}">
                    <a16:rowId xmlns:a16="http://schemas.microsoft.com/office/drawing/2014/main" val="2101838509"/>
                  </a:ext>
                </a:extLst>
              </a:tr>
              <a:tr h="569847">
                <a:tc>
                  <a:txBody>
                    <a:bodyPr/>
                    <a:lstStyle/>
                    <a:p>
                      <a:pPr algn="l" fontAlgn="b"/>
                      <a:r>
                        <a:rPr lang="en-GB" sz="3600" b="0" i="0" u="none" strike="noStrike">
                          <a:solidFill>
                            <a:srgbClr val="000000"/>
                          </a:solidFill>
                          <a:effectLst/>
                          <a:latin typeface="Calibri" panose="020F0502020204030204" pitchFamily="34" charset="0"/>
                        </a:rPr>
                        <a:t>0-5 years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fontAlgn="b"/>
                      <a:r>
                        <a:rPr lang="en-GB" sz="3600" b="0" i="0" u="none" strike="noStrike">
                          <a:solidFill>
                            <a:srgbClr val="000000"/>
                          </a:solidFill>
                          <a:effectLst/>
                          <a:latin typeface="Calibri" panose="020F0502020204030204" pitchFamily="34" charset="0"/>
                        </a:rPr>
                        <a:t>1918 (27.5)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66757159"/>
                  </a:ext>
                </a:extLst>
              </a:tr>
              <a:tr h="569847">
                <a:tc>
                  <a:txBody>
                    <a:bodyPr/>
                    <a:lstStyle/>
                    <a:p>
                      <a:pPr algn="l" fontAlgn="b"/>
                      <a:r>
                        <a:rPr lang="en-GB" sz="3600" b="0" i="0" u="none" strike="noStrike">
                          <a:solidFill>
                            <a:srgbClr val="000000"/>
                          </a:solidFill>
                          <a:effectLst/>
                          <a:latin typeface="Calibri" panose="020F0502020204030204" pitchFamily="34" charset="0"/>
                        </a:rPr>
                        <a:t>6-10 years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3600" b="0" i="0" u="none" strike="noStrike">
                          <a:solidFill>
                            <a:srgbClr val="000000"/>
                          </a:solidFill>
                          <a:effectLst/>
                          <a:latin typeface="Calibri" panose="020F0502020204030204" pitchFamily="34" charset="0"/>
                        </a:rPr>
                        <a:t>2851 (40.9)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5435882"/>
                  </a:ext>
                </a:extLst>
              </a:tr>
              <a:tr h="569847">
                <a:tc>
                  <a:txBody>
                    <a:bodyPr/>
                    <a:lstStyle/>
                    <a:p>
                      <a:pPr algn="l" fontAlgn="b"/>
                      <a:r>
                        <a:rPr lang="en-GB" sz="3600" b="0" i="0" u="none" strike="noStrike">
                          <a:solidFill>
                            <a:srgbClr val="000000"/>
                          </a:solidFill>
                          <a:effectLst/>
                          <a:latin typeface="Calibri" panose="020F0502020204030204" pitchFamily="34" charset="0"/>
                        </a:rPr>
                        <a:t>Above 10years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fontAlgn="b"/>
                      <a:r>
                        <a:rPr lang="en-GB" sz="3600" b="0" i="0" u="none" strike="noStrike" dirty="0">
                          <a:solidFill>
                            <a:srgbClr val="000000"/>
                          </a:solidFill>
                          <a:effectLst/>
                          <a:latin typeface="Calibri" panose="020F0502020204030204" pitchFamily="34" charset="0"/>
                        </a:rPr>
                        <a:t>2202 (31.6)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46776929"/>
                  </a:ext>
                </a:extLst>
              </a:tr>
              <a:tr h="569847">
                <a:tc gridSpan="2">
                  <a:txBody>
                    <a:bodyPr/>
                    <a:lstStyle/>
                    <a:p>
                      <a:pPr algn="l" fontAlgn="b"/>
                      <a:r>
                        <a:rPr lang="en-GB" sz="3600" b="1" i="0" u="none" strike="noStrike" dirty="0">
                          <a:solidFill>
                            <a:srgbClr val="000000"/>
                          </a:solidFill>
                          <a:effectLst/>
                          <a:latin typeface="Calibri" panose="020F0502020204030204" pitchFamily="34" charset="0"/>
                        </a:rPr>
                        <a:t> DTG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extLst>
                  <a:ext uri="{0D108BD9-81ED-4DB2-BD59-A6C34878D82A}">
                    <a16:rowId xmlns:a16="http://schemas.microsoft.com/office/drawing/2014/main" val="3302308952"/>
                  </a:ext>
                </a:extLst>
              </a:tr>
              <a:tr h="569847">
                <a:tc>
                  <a:txBody>
                    <a:bodyPr/>
                    <a:lstStyle/>
                    <a:p>
                      <a:pPr algn="l" fontAlgn="b"/>
                      <a:r>
                        <a:rPr lang="en-GB" sz="3600" b="0" i="0" u="none" strike="noStrike">
                          <a:solidFill>
                            <a:srgbClr val="000000"/>
                          </a:solidFill>
                          <a:effectLst/>
                          <a:latin typeface="Calibri" panose="020F0502020204030204" pitchFamily="34" charset="0"/>
                        </a:rPr>
                        <a:t>Still on NNRTIs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fontAlgn="b"/>
                      <a:r>
                        <a:rPr lang="en-GB" sz="3600" b="0" i="0" u="none" strike="noStrike">
                          <a:solidFill>
                            <a:srgbClr val="000000"/>
                          </a:solidFill>
                          <a:effectLst/>
                          <a:latin typeface="Calibri" panose="020F0502020204030204" pitchFamily="34" charset="0"/>
                        </a:rPr>
                        <a:t>3216 (46.1)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996541021"/>
                  </a:ext>
                </a:extLst>
              </a:tr>
              <a:tr h="569847">
                <a:tc>
                  <a:txBody>
                    <a:bodyPr/>
                    <a:lstStyle/>
                    <a:p>
                      <a:pPr algn="l" fontAlgn="b"/>
                      <a:r>
                        <a:rPr lang="en-GB" sz="3600" b="0" i="0" u="none" strike="noStrike">
                          <a:solidFill>
                            <a:srgbClr val="000000"/>
                          </a:solidFill>
                          <a:effectLst/>
                          <a:latin typeface="Calibri" panose="020F0502020204030204" pitchFamily="34" charset="0"/>
                        </a:rPr>
                        <a:t>Switched from NNRTIs to DGT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3600" b="0" i="0" u="none" strike="noStrike" dirty="0">
                          <a:solidFill>
                            <a:srgbClr val="000000"/>
                          </a:solidFill>
                          <a:effectLst/>
                          <a:latin typeface="Calibri" panose="020F0502020204030204" pitchFamily="34" charset="0"/>
                        </a:rPr>
                        <a:t>3447 (49.6)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9499304"/>
                  </a:ext>
                </a:extLst>
              </a:tr>
              <a:tr h="569847">
                <a:tc>
                  <a:txBody>
                    <a:bodyPr/>
                    <a:lstStyle/>
                    <a:p>
                      <a:pPr algn="l" fontAlgn="b"/>
                      <a:r>
                        <a:rPr lang="en-GB" sz="3600" b="0" i="0" u="none" strike="noStrike" dirty="0">
                          <a:solidFill>
                            <a:srgbClr val="000000"/>
                          </a:solidFill>
                          <a:effectLst/>
                          <a:latin typeface="Calibri" panose="020F0502020204030204" pitchFamily="34" charset="0"/>
                        </a:rPr>
                        <a:t>ART naïve initiated on DTG</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GB" sz="3600" b="0" i="0" u="none" strike="noStrike" dirty="0">
                          <a:solidFill>
                            <a:srgbClr val="000000"/>
                          </a:solidFill>
                          <a:effectLst/>
                          <a:latin typeface="Calibri" panose="020F0502020204030204" pitchFamily="34" charset="0"/>
                        </a:rPr>
                        <a:t>308 (4.4)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24150314"/>
                  </a:ext>
                </a:extLst>
              </a:tr>
            </a:tbl>
          </a:graphicData>
        </a:graphic>
      </p:graphicFrame>
      <p:sp>
        <p:nvSpPr>
          <p:cNvPr id="12" name="Rectangle 11"/>
          <p:cNvSpPr/>
          <p:nvPr/>
        </p:nvSpPr>
        <p:spPr>
          <a:xfrm>
            <a:off x="23483681" y="26177776"/>
            <a:ext cx="18939224" cy="2331664"/>
          </a:xfrm>
          <a:prstGeom prst="rect">
            <a:avLst/>
          </a:prstGeom>
        </p:spPr>
        <p:txBody>
          <a:bodyPr wrap="square">
            <a:spAutoFit/>
          </a:bodyPr>
          <a:lstStyle/>
          <a:p>
            <a:pPr lvl="0" algn="just">
              <a:lnSpc>
                <a:spcPct val="107000"/>
              </a:lnSpc>
            </a:pPr>
            <a:r>
              <a:rPr lang="en-GB" sz="4800" b="1" u="sng" dirty="0">
                <a:solidFill>
                  <a:prstClr val="black"/>
                </a:solidFill>
                <a:latin typeface="Calibri Light" panose="020F0302020204030204"/>
                <a:ea typeface="Calibri" panose="020F0502020204030204" pitchFamily="34" charset="0"/>
                <a:cs typeface="Times New Roman" panose="02020603050405020304" pitchFamily="18" charset="0"/>
              </a:rPr>
              <a:t>Acknowledgement:</a:t>
            </a:r>
          </a:p>
          <a:p>
            <a:pPr lvl="0" algn="just">
              <a:lnSpc>
                <a:spcPct val="107000"/>
              </a:lnSpc>
            </a:pPr>
            <a:r>
              <a:rPr lang="en-US" sz="4400" i="1" dirty="0">
                <a:solidFill>
                  <a:srgbClr val="1F497D"/>
                </a:solidFill>
                <a:latin typeface="Calibri Light" panose="020F0302020204030204"/>
              </a:rPr>
              <a:t>This program has been supported by the President’s Emergency Plan for AIDS Relief (PEPFAR) through  CDC under the terms of     </a:t>
            </a:r>
            <a:r>
              <a:rPr lang="en-US" sz="4400" b="1" i="1" dirty="0" err="1">
                <a:solidFill>
                  <a:srgbClr val="1F497D"/>
                </a:solidFill>
                <a:latin typeface="Calibri Light" panose="020F0302020204030204"/>
              </a:rPr>
              <a:t>CoAg</a:t>
            </a:r>
            <a:r>
              <a:rPr lang="en-US" sz="4400" b="1" i="1" dirty="0">
                <a:solidFill>
                  <a:srgbClr val="1F497D"/>
                </a:solidFill>
                <a:latin typeface="Calibri Light" panose="020F0302020204030204"/>
              </a:rPr>
              <a:t> Number: GH002022</a:t>
            </a:r>
          </a:p>
        </p:txBody>
      </p:sp>
      <p:graphicFrame>
        <p:nvGraphicFramePr>
          <p:cNvPr id="26" name="Table 25"/>
          <p:cNvGraphicFramePr>
            <a:graphicFrameLocks noGrp="1"/>
          </p:cNvGraphicFramePr>
          <p:nvPr>
            <p:extLst>
              <p:ext uri="{D42A27DB-BD31-4B8C-83A1-F6EECF244321}">
                <p14:modId xmlns:p14="http://schemas.microsoft.com/office/powerpoint/2010/main" val="146033952"/>
              </p:ext>
            </p:extLst>
          </p:nvPr>
        </p:nvGraphicFramePr>
        <p:xfrm>
          <a:off x="23422480" y="4418920"/>
          <a:ext cx="19000425" cy="14233190"/>
        </p:xfrm>
        <a:graphic>
          <a:graphicData uri="http://schemas.openxmlformats.org/drawingml/2006/table">
            <a:tbl>
              <a:tblPr firstRow="1" firstCol="1" bandRow="1">
                <a:tableStyleId>{2D5ABB26-0587-4C30-8999-92F81FD0307C}</a:tableStyleId>
              </a:tblPr>
              <a:tblGrid>
                <a:gridCol w="6098830">
                  <a:extLst>
                    <a:ext uri="{9D8B030D-6E8A-4147-A177-3AD203B41FA5}">
                      <a16:colId xmlns:a16="http://schemas.microsoft.com/office/drawing/2014/main" val="2171772372"/>
                    </a:ext>
                  </a:extLst>
                </a:gridCol>
                <a:gridCol w="4224348">
                  <a:extLst>
                    <a:ext uri="{9D8B030D-6E8A-4147-A177-3AD203B41FA5}">
                      <a16:colId xmlns:a16="http://schemas.microsoft.com/office/drawing/2014/main" val="1187992438"/>
                    </a:ext>
                  </a:extLst>
                </a:gridCol>
                <a:gridCol w="2810214">
                  <a:extLst>
                    <a:ext uri="{9D8B030D-6E8A-4147-A177-3AD203B41FA5}">
                      <a16:colId xmlns:a16="http://schemas.microsoft.com/office/drawing/2014/main" val="2058927458"/>
                    </a:ext>
                  </a:extLst>
                </a:gridCol>
                <a:gridCol w="3883960">
                  <a:extLst>
                    <a:ext uri="{9D8B030D-6E8A-4147-A177-3AD203B41FA5}">
                      <a16:colId xmlns:a16="http://schemas.microsoft.com/office/drawing/2014/main" val="2398513332"/>
                    </a:ext>
                  </a:extLst>
                </a:gridCol>
                <a:gridCol w="1983073">
                  <a:extLst>
                    <a:ext uri="{9D8B030D-6E8A-4147-A177-3AD203B41FA5}">
                      <a16:colId xmlns:a16="http://schemas.microsoft.com/office/drawing/2014/main" val="2189088595"/>
                    </a:ext>
                  </a:extLst>
                </a:gridCol>
              </a:tblGrid>
              <a:tr h="1383699">
                <a:tc>
                  <a:txBody>
                    <a:bodyPr/>
                    <a:lstStyle/>
                    <a:p>
                      <a:pPr marL="0" marR="0" algn="ctr">
                        <a:lnSpc>
                          <a:spcPct val="107000"/>
                        </a:lnSpc>
                        <a:spcBef>
                          <a:spcPts val="0"/>
                        </a:spcBef>
                        <a:spcAft>
                          <a:spcPts val="0"/>
                        </a:spcAft>
                      </a:pPr>
                      <a:r>
                        <a:rPr lang="en-US" sz="4200" b="1" dirty="0">
                          <a:effectLst/>
                        </a:rPr>
                        <a:t>Variable</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4200" b="1" dirty="0">
                          <a:effectLst/>
                        </a:rPr>
                        <a:t>Unadjusted Odds</a:t>
                      </a:r>
                      <a:r>
                        <a:rPr lang="en-US" sz="4200" b="1" baseline="0" dirty="0">
                          <a:effectLst/>
                        </a:rPr>
                        <a:t> ratio</a:t>
                      </a:r>
                      <a:r>
                        <a:rPr lang="en-US" sz="4200" b="1" dirty="0">
                          <a:effectLst/>
                        </a:rPr>
                        <a:t> (95% CI)</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4200" b="1" dirty="0">
                          <a:effectLst/>
                        </a:rPr>
                        <a:t>P-value</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4200" b="1" dirty="0">
                          <a:effectLst/>
                        </a:rPr>
                        <a:t>Adjusted Odds ratio (95% CI) </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4200" b="1" dirty="0">
                          <a:effectLst/>
                        </a:rPr>
                        <a:t>P-value</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0250188"/>
                  </a:ext>
                </a:extLst>
              </a:tr>
              <a:tr h="712077">
                <a:tc>
                  <a:txBody>
                    <a:bodyPr/>
                    <a:lstStyle/>
                    <a:p>
                      <a:pPr marL="0" marR="0" algn="just">
                        <a:lnSpc>
                          <a:spcPct val="107000"/>
                        </a:lnSpc>
                        <a:spcBef>
                          <a:spcPts val="0"/>
                        </a:spcBef>
                        <a:spcAft>
                          <a:spcPts val="0"/>
                        </a:spcAft>
                      </a:pPr>
                      <a:r>
                        <a:rPr lang="en-US" sz="4200" b="1" dirty="0">
                          <a:effectLst/>
                        </a:rPr>
                        <a:t>Sex</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a:effectLst/>
                        </a:rPr>
                        <a:t> </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211329881"/>
                  </a:ext>
                </a:extLst>
              </a:tr>
              <a:tr h="705887">
                <a:tc>
                  <a:txBody>
                    <a:bodyPr/>
                    <a:lstStyle/>
                    <a:p>
                      <a:pPr marL="0" marR="0" algn="just">
                        <a:lnSpc>
                          <a:spcPct val="107000"/>
                        </a:lnSpc>
                        <a:spcBef>
                          <a:spcPts val="0"/>
                        </a:spcBef>
                        <a:spcAft>
                          <a:spcPts val="0"/>
                        </a:spcAft>
                      </a:pPr>
                      <a:r>
                        <a:rPr lang="en-US" sz="4200" dirty="0">
                          <a:effectLst/>
                        </a:rPr>
                        <a:t>      Females</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1.00</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1.00</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3257028"/>
                  </a:ext>
                </a:extLst>
              </a:tr>
              <a:tr h="990612">
                <a:tc>
                  <a:txBody>
                    <a:bodyPr/>
                    <a:lstStyle/>
                    <a:p>
                      <a:pPr marL="0" marR="0" algn="just">
                        <a:lnSpc>
                          <a:spcPct val="107000"/>
                        </a:lnSpc>
                        <a:spcBef>
                          <a:spcPts val="0"/>
                        </a:spcBef>
                        <a:spcAft>
                          <a:spcPts val="0"/>
                        </a:spcAft>
                      </a:pPr>
                      <a:r>
                        <a:rPr lang="en-US" sz="4200" dirty="0">
                          <a:effectLst/>
                        </a:rPr>
                        <a:t>      Males</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1.46 (1.16,1.84)</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0.001</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1.72 (1.32, 2.25)</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0.000</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2730560"/>
                  </a:ext>
                </a:extLst>
              </a:tr>
              <a:tr h="705887">
                <a:tc>
                  <a:txBody>
                    <a:bodyPr/>
                    <a:lstStyle/>
                    <a:p>
                      <a:pPr marL="0" marR="0" algn="just">
                        <a:lnSpc>
                          <a:spcPct val="107000"/>
                        </a:lnSpc>
                        <a:spcBef>
                          <a:spcPts val="0"/>
                        </a:spcBef>
                        <a:spcAft>
                          <a:spcPts val="0"/>
                        </a:spcAft>
                      </a:pPr>
                      <a:r>
                        <a:rPr lang="en-US" sz="4200" b="1" dirty="0">
                          <a:effectLst/>
                        </a:rPr>
                        <a:t>Age group in years</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622693649"/>
                  </a:ext>
                </a:extLst>
              </a:tr>
              <a:tr h="705887">
                <a:tc>
                  <a:txBody>
                    <a:bodyPr/>
                    <a:lstStyle/>
                    <a:p>
                      <a:pPr marL="0" marR="0" algn="just">
                        <a:lnSpc>
                          <a:spcPct val="107000"/>
                        </a:lnSpc>
                        <a:spcBef>
                          <a:spcPts val="0"/>
                        </a:spcBef>
                        <a:spcAft>
                          <a:spcPts val="0"/>
                        </a:spcAft>
                      </a:pPr>
                      <a:r>
                        <a:rPr lang="en-US" sz="4200" dirty="0">
                          <a:effectLst/>
                        </a:rPr>
                        <a:t>      15-35</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1.00</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1.00</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53351483"/>
                  </a:ext>
                </a:extLst>
              </a:tr>
              <a:tr h="906452">
                <a:tc>
                  <a:txBody>
                    <a:bodyPr/>
                    <a:lstStyle/>
                    <a:p>
                      <a:pPr marL="0" marR="0" algn="just">
                        <a:lnSpc>
                          <a:spcPct val="107000"/>
                        </a:lnSpc>
                        <a:spcBef>
                          <a:spcPts val="0"/>
                        </a:spcBef>
                        <a:spcAft>
                          <a:spcPts val="0"/>
                        </a:spcAft>
                      </a:pPr>
                      <a:r>
                        <a:rPr lang="en-US" sz="4200" dirty="0">
                          <a:effectLst/>
                        </a:rPr>
                        <a:t>      35-45</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0.83 (0.62, 1.11)</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0.211</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0.87 (0.64, 1.18)</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0.375</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6838897"/>
                  </a:ext>
                </a:extLst>
              </a:tr>
              <a:tr h="879022">
                <a:tc>
                  <a:txBody>
                    <a:bodyPr/>
                    <a:lstStyle/>
                    <a:p>
                      <a:pPr marL="0" marR="0" algn="just">
                        <a:lnSpc>
                          <a:spcPct val="107000"/>
                        </a:lnSpc>
                        <a:spcBef>
                          <a:spcPts val="0"/>
                        </a:spcBef>
                        <a:spcAft>
                          <a:spcPts val="0"/>
                        </a:spcAft>
                      </a:pPr>
                      <a:r>
                        <a:rPr lang="en-US" sz="4200" dirty="0">
                          <a:effectLst/>
                        </a:rPr>
                        <a:t>      46-54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0.73 (0.53, 1.00)</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0.052</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0.82 (0.58, 1.17)</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0.273</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82490690"/>
                  </a:ext>
                </a:extLst>
              </a:tr>
              <a:tr h="1044001">
                <a:tc>
                  <a:txBody>
                    <a:bodyPr/>
                    <a:lstStyle/>
                    <a:p>
                      <a:pPr marL="0" marR="0" algn="just">
                        <a:lnSpc>
                          <a:spcPct val="107000"/>
                        </a:lnSpc>
                        <a:spcBef>
                          <a:spcPts val="0"/>
                        </a:spcBef>
                        <a:spcAft>
                          <a:spcPts val="0"/>
                        </a:spcAft>
                      </a:pPr>
                      <a:r>
                        <a:rPr lang="en-US" sz="4200" dirty="0">
                          <a:effectLst/>
                        </a:rPr>
                        <a:t>      55 and above</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0.68 (0.46, 0.99)</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0.045</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0.77 (0.51, 1.89)</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0.239</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93655445"/>
                  </a:ext>
                </a:extLst>
              </a:tr>
              <a:tr h="705887">
                <a:tc>
                  <a:txBody>
                    <a:bodyPr/>
                    <a:lstStyle/>
                    <a:p>
                      <a:pPr marL="0" marR="0" algn="just">
                        <a:lnSpc>
                          <a:spcPct val="107000"/>
                        </a:lnSpc>
                        <a:spcBef>
                          <a:spcPts val="0"/>
                        </a:spcBef>
                        <a:spcAft>
                          <a:spcPts val="0"/>
                        </a:spcAft>
                      </a:pPr>
                      <a:r>
                        <a:rPr lang="en-US" sz="4200" b="1" dirty="0">
                          <a:effectLst/>
                        </a:rPr>
                        <a:t>Duration on ART</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057512776"/>
                  </a:ext>
                </a:extLst>
              </a:tr>
              <a:tr h="705887">
                <a:tc>
                  <a:txBody>
                    <a:bodyPr/>
                    <a:lstStyle/>
                    <a:p>
                      <a:pPr marL="0" marR="0" algn="just">
                        <a:lnSpc>
                          <a:spcPct val="107000"/>
                        </a:lnSpc>
                        <a:spcBef>
                          <a:spcPts val="0"/>
                        </a:spcBef>
                        <a:spcAft>
                          <a:spcPts val="0"/>
                        </a:spcAft>
                      </a:pPr>
                      <a:r>
                        <a:rPr lang="en-US" sz="4200" dirty="0">
                          <a:effectLst/>
                        </a:rPr>
                        <a:t>      0 – 5 years</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1.00</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1.00</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672445"/>
                  </a:ext>
                </a:extLst>
              </a:tr>
              <a:tr h="871975">
                <a:tc>
                  <a:txBody>
                    <a:bodyPr/>
                    <a:lstStyle/>
                    <a:p>
                      <a:pPr marL="0" marR="0" algn="just">
                        <a:lnSpc>
                          <a:spcPct val="107000"/>
                        </a:lnSpc>
                        <a:spcBef>
                          <a:spcPts val="0"/>
                        </a:spcBef>
                        <a:spcAft>
                          <a:spcPts val="0"/>
                        </a:spcAft>
                      </a:pPr>
                      <a:r>
                        <a:rPr lang="en-US" sz="4200">
                          <a:effectLst/>
                        </a:rPr>
                        <a:t>      6 – 10 years</a:t>
                      </a:r>
                      <a:endParaRPr lang="en-US" sz="4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0.78 (0.59, 1.02)</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0.068</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0.89 (0.67, 1.19)</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0.443</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7454591"/>
                  </a:ext>
                </a:extLst>
              </a:tr>
              <a:tr h="913501">
                <a:tc>
                  <a:txBody>
                    <a:bodyPr/>
                    <a:lstStyle/>
                    <a:p>
                      <a:pPr marL="0" marR="0" algn="just">
                        <a:lnSpc>
                          <a:spcPct val="107000"/>
                        </a:lnSpc>
                        <a:spcBef>
                          <a:spcPts val="0"/>
                        </a:spcBef>
                        <a:spcAft>
                          <a:spcPts val="0"/>
                        </a:spcAft>
                      </a:pPr>
                      <a:r>
                        <a:rPr lang="en-US" sz="4200">
                          <a:effectLst/>
                        </a:rPr>
                        <a:t>      Above 10 years</a:t>
                      </a:r>
                      <a:endParaRPr lang="en-US" sz="4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0.59 (0.44,</a:t>
                      </a:r>
                      <a:r>
                        <a:rPr lang="en-US" sz="4200" baseline="0" dirty="0">
                          <a:effectLst/>
                        </a:rPr>
                        <a:t> </a:t>
                      </a:r>
                      <a:r>
                        <a:rPr lang="en-US" sz="4200" dirty="0">
                          <a:effectLst/>
                        </a:rPr>
                        <a:t>0.82)</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0.001</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0.73 (0.51, 1.03)</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0.073</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95548250"/>
                  </a:ext>
                </a:extLst>
              </a:tr>
              <a:tr h="705887">
                <a:tc>
                  <a:txBody>
                    <a:bodyPr/>
                    <a:lstStyle/>
                    <a:p>
                      <a:pPr marL="0" marR="0" algn="just">
                        <a:lnSpc>
                          <a:spcPct val="107000"/>
                        </a:lnSpc>
                        <a:spcBef>
                          <a:spcPts val="0"/>
                        </a:spcBef>
                        <a:spcAft>
                          <a:spcPts val="0"/>
                        </a:spcAft>
                      </a:pPr>
                      <a:r>
                        <a:rPr lang="en-US" sz="4200" b="1" dirty="0">
                          <a:effectLst/>
                        </a:rPr>
                        <a:t>ART Status</a:t>
                      </a:r>
                      <a:endParaRPr lang="en-US" sz="4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just">
                        <a:lnSpc>
                          <a:spcPct val="107000"/>
                        </a:lnSpc>
                        <a:spcBef>
                          <a:spcPts val="0"/>
                        </a:spcBef>
                        <a:spcAft>
                          <a:spcPts val="0"/>
                        </a:spcAft>
                      </a:pPr>
                      <a:r>
                        <a:rPr lang="en-US" sz="4200" dirty="0">
                          <a:effectLst/>
                        </a:rPr>
                        <a:t>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2414199339"/>
                  </a:ext>
                </a:extLst>
              </a:tr>
              <a:tr h="705887">
                <a:tc>
                  <a:txBody>
                    <a:bodyPr/>
                    <a:lstStyle/>
                    <a:p>
                      <a:pPr marL="0" marR="0" algn="l">
                        <a:lnSpc>
                          <a:spcPct val="107000"/>
                        </a:lnSpc>
                        <a:spcBef>
                          <a:spcPts val="0"/>
                        </a:spcBef>
                        <a:spcAft>
                          <a:spcPts val="0"/>
                        </a:spcAft>
                      </a:pPr>
                      <a:r>
                        <a:rPr lang="en-US" sz="4200" dirty="0">
                          <a:effectLst/>
                        </a:rPr>
                        <a:t>Still on NNRTI  </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1.00</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a:effectLst/>
                        </a:rPr>
                        <a:t>.</a:t>
                      </a:r>
                      <a:endParaRPr lang="en-US" sz="420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1.00</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81894788"/>
                  </a:ext>
                </a:extLst>
              </a:tr>
              <a:tr h="791040">
                <a:tc>
                  <a:txBody>
                    <a:bodyPr/>
                    <a:lstStyle/>
                    <a:p>
                      <a:pPr marL="0" marR="0" algn="l">
                        <a:lnSpc>
                          <a:spcPct val="107000"/>
                        </a:lnSpc>
                        <a:spcBef>
                          <a:spcPts val="0"/>
                        </a:spcBef>
                        <a:spcAft>
                          <a:spcPts val="0"/>
                        </a:spcAft>
                      </a:pPr>
                      <a:r>
                        <a:rPr lang="en-US" sz="4200" dirty="0">
                          <a:effectLst/>
                        </a:rPr>
                        <a:t>Had</a:t>
                      </a:r>
                      <a:r>
                        <a:rPr lang="en-US" sz="4200" baseline="0" dirty="0">
                          <a:effectLst/>
                        </a:rPr>
                        <a:t> t</a:t>
                      </a:r>
                      <a:r>
                        <a:rPr lang="en-US" sz="4200" dirty="0">
                          <a:effectLst/>
                        </a:rPr>
                        <a:t>ransitioned to DTG</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2.01 (1.19, 3.41)</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0.009</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1.34 (0.75, 2.38)</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0.319</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49881421"/>
                  </a:ext>
                </a:extLst>
              </a:tr>
              <a:tr h="799602">
                <a:tc>
                  <a:txBody>
                    <a:bodyPr/>
                    <a:lstStyle/>
                    <a:p>
                      <a:pPr marL="0" marR="0" algn="just">
                        <a:lnSpc>
                          <a:spcPct val="107000"/>
                        </a:lnSpc>
                        <a:spcBef>
                          <a:spcPts val="0"/>
                        </a:spcBef>
                        <a:spcAft>
                          <a:spcPts val="0"/>
                        </a:spcAft>
                      </a:pPr>
                      <a:r>
                        <a:rPr lang="en-US" sz="4200" dirty="0">
                          <a:effectLst/>
                        </a:rPr>
                        <a:t>Initiated on DTG regimen</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0.86 (0.68, 1.09)</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0.216</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0.73 (0.56, 0.97)</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4200" dirty="0">
                          <a:effectLst/>
                        </a:rPr>
                        <a:t>0.028</a:t>
                      </a:r>
                      <a:endParaRPr lang="en-US" sz="42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1836458"/>
                  </a:ext>
                </a:extLst>
              </a:tr>
            </a:tbl>
          </a:graphicData>
        </a:graphic>
      </p:graphicFrame>
      <p:pic>
        <p:nvPicPr>
          <p:cNvPr id="17" name="AIDS2020 ePoster Voice not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6118135" y="10454778"/>
            <a:ext cx="1955293" cy="1955293"/>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12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680</Words>
  <Application>Microsoft Office PowerPoint</Application>
  <PresentationFormat>Benutzerdefiniert</PresentationFormat>
  <Paragraphs>146</Paragraphs>
  <Slides>1</Slides>
  <Notes>0</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Arial</vt:lpstr>
      <vt:lpstr>Bodoni MT</vt:lpstr>
      <vt:lpstr>Calibri</vt:lpstr>
      <vt:lpstr>Calibri Light</vt:lpstr>
      <vt:lpstr>Century Gothic</vt:lpstr>
      <vt:lpstr>Wingdings</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183</cp:revision>
  <dcterms:created xsi:type="dcterms:W3CDTF">2016-06-23T11:49:10Z</dcterms:created>
  <dcterms:modified xsi:type="dcterms:W3CDTF">2020-06-30T13:22:22Z</dcterms:modified>
</cp:coreProperties>
</file>